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65" r:id="rId12"/>
    <p:sldId id="268" r:id="rId13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1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nduru Narasimha" userId="bd3f5b018a89079d" providerId="LiveId" clId="{69F0B7B8-A48D-48FD-8D34-6509FC35AB36}"/>
    <pc:docChg chg="modSld">
      <pc:chgData name="Konduru Narasimha" userId="bd3f5b018a89079d" providerId="LiveId" clId="{69F0B7B8-A48D-48FD-8D34-6509FC35AB36}" dt="2024-03-30T14:42:22.571" v="0" actId="1076"/>
      <pc:docMkLst>
        <pc:docMk/>
      </pc:docMkLst>
      <pc:sldChg chg="modSp mod">
        <pc:chgData name="Konduru Narasimha" userId="bd3f5b018a89079d" providerId="LiveId" clId="{69F0B7B8-A48D-48FD-8D34-6509FC35AB36}" dt="2024-03-30T14:42:22.571" v="0" actId="1076"/>
        <pc:sldMkLst>
          <pc:docMk/>
          <pc:sldMk cId="0" sldId="265"/>
        </pc:sldMkLst>
        <pc:picChg chg="mod">
          <ac:chgData name="Konduru Narasimha" userId="bd3f5b018a89079d" providerId="LiveId" clId="{69F0B7B8-A48D-48FD-8D34-6509FC35AB36}" dt="2024-03-30T14:42:22.571" v="0" actId="1076"/>
          <ac:picMkLst>
            <pc:docMk/>
            <pc:sldMk cId="0" sldId="265"/>
            <ac:picMk id="13" creationId="{FEA2EDFA-59A4-12BC-EED8-7AFB8BE2180E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madhavi.xlsx]Sheet2!PivotTable3</c:name>
    <c:fmtId val="15"/>
  </c:pivotSource>
  <c:chart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5358705161854769E-2"/>
          <c:y val="2.7397260273972601E-2"/>
          <c:w val="0.71774781277340327"/>
          <c:h val="0.84384352640851401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Full-Time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Sheet2!$B$5:$B$9</c:f>
              <c:numCache>
                <c:formatCode>General</c:formatCode>
                <c:ptCount val="4"/>
                <c:pt idx="0">
                  <c:v>187</c:v>
                </c:pt>
                <c:pt idx="1">
                  <c:v>162</c:v>
                </c:pt>
                <c:pt idx="2">
                  <c:v>155</c:v>
                </c:pt>
              </c:numCache>
            </c:numRef>
          </c:val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Part-Time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Sheet2!$C$5:$C$9</c:f>
              <c:numCache>
                <c:formatCode>General</c:formatCode>
                <c:ptCount val="4"/>
                <c:pt idx="0">
                  <c:v>159</c:v>
                </c:pt>
                <c:pt idx="1">
                  <c:v>161</c:v>
                </c:pt>
                <c:pt idx="2">
                  <c:v>157</c:v>
                </c:pt>
              </c:numCache>
            </c:numRef>
          </c:val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Temporary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Sheet2!$D$5:$D$9</c:f>
              <c:numCache>
                <c:formatCode>General</c:formatCode>
                <c:ptCount val="4"/>
                <c:pt idx="0">
                  <c:v>190</c:v>
                </c:pt>
                <c:pt idx="1">
                  <c:v>196</c:v>
                </c:pt>
                <c:pt idx="2">
                  <c:v>166</c:v>
                </c:pt>
              </c:numCache>
            </c:numRef>
          </c:val>
        </c:ser>
        <c:ser>
          <c:idx val="3"/>
          <c:order val="3"/>
          <c:tx>
            <c:strRef>
              <c:f>Sheet2!$E$3:$E$4</c:f>
              <c:strCache>
                <c:ptCount val="1"/>
                <c:pt idx="0">
                  <c:v>(blank)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Sheet2!$E$5:$E$9</c:f>
              <c:numCache>
                <c:formatCode>General</c:formatCode>
                <c:ptCount val="4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91850352"/>
        <c:axId val="791851984"/>
        <c:axId val="0"/>
      </c:bar3DChart>
      <c:catAx>
        <c:axId val="791850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1851984"/>
        <c:crosses val="autoZero"/>
        <c:auto val="1"/>
        <c:lblAlgn val="ctr"/>
        <c:lblOffset val="100"/>
        <c:noMultiLvlLbl val="0"/>
      </c:catAx>
      <c:valAx>
        <c:axId val="791851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1850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6612-B127-4CD0-BF15-66D49A7175F7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439ED-1E90-4106-847A-8EF19031FE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557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F439ED-1E90-4106-847A-8EF19031FE2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53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195574" y="2067305"/>
            <a:ext cx="5800851" cy="518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377426" y="4825"/>
            <a:ext cx="1218565" cy="6853555"/>
          </a:xfrm>
          <a:custGeom>
            <a:avLst/>
            <a:gdLst/>
            <a:ahLst/>
            <a:cxnLst/>
            <a:rect l="l" t="t" r="r" b="b"/>
            <a:pathLst>
              <a:path w="1218565" h="6853555">
                <a:moveTo>
                  <a:pt x="0" y="0"/>
                </a:moveTo>
                <a:lnTo>
                  <a:pt x="1218352" y="685317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448612" y="3694896"/>
            <a:ext cx="4743450" cy="3163570"/>
          </a:xfrm>
          <a:custGeom>
            <a:avLst/>
            <a:gdLst/>
            <a:ahLst/>
            <a:cxnLst/>
            <a:rect l="l" t="t" r="r" b="b"/>
            <a:pathLst>
              <a:path w="4743450" h="3163570">
                <a:moveTo>
                  <a:pt x="4743387" y="0"/>
                </a:moveTo>
                <a:lnTo>
                  <a:pt x="0" y="316310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182100" y="0"/>
            <a:ext cx="3009900" cy="6858000"/>
          </a:xfrm>
          <a:custGeom>
            <a:avLst/>
            <a:gdLst/>
            <a:ahLst/>
            <a:cxnLst/>
            <a:rect l="l" t="t" r="r" b="b"/>
            <a:pathLst>
              <a:path w="3009900" h="6858000">
                <a:moveTo>
                  <a:pt x="3009899" y="0"/>
                </a:moveTo>
                <a:lnTo>
                  <a:pt x="2044399" y="0"/>
                </a:lnTo>
                <a:lnTo>
                  <a:pt x="0" y="6857996"/>
                </a:lnTo>
                <a:lnTo>
                  <a:pt x="3009899" y="6857996"/>
                </a:lnTo>
                <a:lnTo>
                  <a:pt x="3009899" y="0"/>
                </a:lnTo>
                <a:close/>
              </a:path>
            </a:pathLst>
          </a:custGeom>
          <a:solidFill>
            <a:srgbClr val="5FCAEE">
              <a:alpha val="3607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602878" y="0"/>
            <a:ext cx="2589530" cy="6858000"/>
          </a:xfrm>
          <a:custGeom>
            <a:avLst/>
            <a:gdLst/>
            <a:ahLst/>
            <a:cxnLst/>
            <a:rect l="l" t="t" r="r" b="b"/>
            <a:pathLst>
              <a:path w="2589529" h="6858000">
                <a:moveTo>
                  <a:pt x="2589120" y="0"/>
                </a:moveTo>
                <a:lnTo>
                  <a:pt x="0" y="0"/>
                </a:lnTo>
                <a:lnTo>
                  <a:pt x="1208884" y="6857996"/>
                </a:lnTo>
                <a:lnTo>
                  <a:pt x="2589120" y="6857996"/>
                </a:lnTo>
                <a:lnTo>
                  <a:pt x="2589120" y="0"/>
                </a:lnTo>
                <a:close/>
              </a:path>
            </a:pathLst>
          </a:custGeom>
          <a:solidFill>
            <a:srgbClr val="5FCAEE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8934450" y="3048000"/>
            <a:ext cx="3257550" cy="3810000"/>
          </a:xfrm>
          <a:custGeom>
            <a:avLst/>
            <a:gdLst/>
            <a:ahLst/>
            <a:cxnLst/>
            <a:rect l="l" t="t" r="r" b="b"/>
            <a:pathLst>
              <a:path w="3257550" h="3810000">
                <a:moveTo>
                  <a:pt x="3257550" y="0"/>
                </a:moveTo>
                <a:lnTo>
                  <a:pt x="0" y="3810000"/>
                </a:lnTo>
                <a:lnTo>
                  <a:pt x="3257550" y="3810000"/>
                </a:lnTo>
                <a:lnTo>
                  <a:pt x="3257550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337930" y="0"/>
            <a:ext cx="2854325" cy="6858000"/>
          </a:xfrm>
          <a:custGeom>
            <a:avLst/>
            <a:gdLst/>
            <a:ahLst/>
            <a:cxnLst/>
            <a:rect l="l" t="t" r="r" b="b"/>
            <a:pathLst>
              <a:path w="2854325" h="6858000">
                <a:moveTo>
                  <a:pt x="2854069" y="0"/>
                </a:moveTo>
                <a:lnTo>
                  <a:pt x="0" y="0"/>
                </a:lnTo>
                <a:lnTo>
                  <a:pt x="2470020" y="6857996"/>
                </a:lnTo>
                <a:lnTo>
                  <a:pt x="2854069" y="6857996"/>
                </a:lnTo>
                <a:lnTo>
                  <a:pt x="2854069" y="0"/>
                </a:lnTo>
                <a:close/>
              </a:path>
            </a:pathLst>
          </a:custGeom>
          <a:solidFill>
            <a:srgbClr val="17AFE3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0896600" y="0"/>
            <a:ext cx="1295400" cy="6858000"/>
          </a:xfrm>
          <a:custGeom>
            <a:avLst/>
            <a:gdLst/>
            <a:ahLst/>
            <a:cxnLst/>
            <a:rect l="l" t="t" r="r" b="b"/>
            <a:pathLst>
              <a:path w="1295400" h="6858000">
                <a:moveTo>
                  <a:pt x="1295399" y="0"/>
                </a:moveTo>
                <a:lnTo>
                  <a:pt x="1022453" y="0"/>
                </a:lnTo>
                <a:lnTo>
                  <a:pt x="0" y="6857996"/>
                </a:lnTo>
                <a:lnTo>
                  <a:pt x="1295399" y="6857996"/>
                </a:lnTo>
                <a:lnTo>
                  <a:pt x="1295399" y="0"/>
                </a:lnTo>
                <a:close/>
              </a:path>
            </a:pathLst>
          </a:custGeom>
          <a:solidFill>
            <a:srgbClr val="2D83C3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0936247" y="0"/>
            <a:ext cx="1256030" cy="6858000"/>
          </a:xfrm>
          <a:custGeom>
            <a:avLst/>
            <a:gdLst/>
            <a:ahLst/>
            <a:cxnLst/>
            <a:rect l="l" t="t" r="r" b="b"/>
            <a:pathLst>
              <a:path w="1256029" h="6858000">
                <a:moveTo>
                  <a:pt x="1255752" y="0"/>
                </a:moveTo>
                <a:lnTo>
                  <a:pt x="0" y="0"/>
                </a:lnTo>
                <a:lnTo>
                  <a:pt x="1114527" y="6857996"/>
                </a:lnTo>
                <a:lnTo>
                  <a:pt x="1255752" y="6857996"/>
                </a:lnTo>
                <a:lnTo>
                  <a:pt x="1255752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372725" y="3590925"/>
            <a:ext cx="1819275" cy="3267075"/>
          </a:xfrm>
          <a:custGeom>
            <a:avLst/>
            <a:gdLst/>
            <a:ahLst/>
            <a:cxnLst/>
            <a:rect l="l" t="t" r="r" b="b"/>
            <a:pathLst>
              <a:path w="1819275" h="3267075">
                <a:moveTo>
                  <a:pt x="1819275" y="0"/>
                </a:moveTo>
                <a:lnTo>
                  <a:pt x="0" y="3267075"/>
                </a:lnTo>
                <a:lnTo>
                  <a:pt x="1819275" y="3267075"/>
                </a:lnTo>
                <a:lnTo>
                  <a:pt x="18192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353418" y="6473337"/>
            <a:ext cx="151129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6299" y="990600"/>
            <a:ext cx="1743075" cy="1333500"/>
            <a:chOff x="742950" y="1104900"/>
            <a:chExt cx="1743075" cy="1333500"/>
          </a:xfrm>
        </p:grpSpPr>
        <p:sp>
          <p:nvSpPr>
            <p:cNvPr id="3" name="object 3"/>
            <p:cNvSpPr/>
            <p:nvPr/>
          </p:nvSpPr>
          <p:spPr>
            <a:xfrm>
              <a:off x="742950" y="1381125"/>
              <a:ext cx="1228725" cy="1057275"/>
            </a:xfrm>
            <a:custGeom>
              <a:avLst/>
              <a:gdLst/>
              <a:ahLst/>
              <a:cxnLst/>
              <a:rect l="l" t="t" r="r" b="b"/>
              <a:pathLst>
                <a:path w="1228725" h="1057275">
                  <a:moveTo>
                    <a:pt x="964438" y="0"/>
                  </a:moveTo>
                  <a:lnTo>
                    <a:pt x="264312" y="0"/>
                  </a:lnTo>
                  <a:lnTo>
                    <a:pt x="0" y="528701"/>
                  </a:lnTo>
                  <a:lnTo>
                    <a:pt x="264312" y="1057275"/>
                  </a:lnTo>
                  <a:lnTo>
                    <a:pt x="964438" y="1057275"/>
                  </a:lnTo>
                  <a:lnTo>
                    <a:pt x="1228725" y="528701"/>
                  </a:lnTo>
                  <a:lnTo>
                    <a:pt x="964438" y="0"/>
                  </a:lnTo>
                  <a:close/>
                </a:path>
              </a:pathLst>
            </a:custGeom>
            <a:solidFill>
              <a:srgbClr val="5FCAE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838325" y="1104900"/>
              <a:ext cx="647700" cy="561975"/>
            </a:xfrm>
            <a:custGeom>
              <a:avLst/>
              <a:gdLst/>
              <a:ahLst/>
              <a:cxnLst/>
              <a:rect l="l" t="t" r="r" b="b"/>
              <a:pathLst>
                <a:path w="647700" h="561975">
                  <a:moveTo>
                    <a:pt x="507238" y="0"/>
                  </a:moveTo>
                  <a:lnTo>
                    <a:pt x="140462" y="0"/>
                  </a:lnTo>
                  <a:lnTo>
                    <a:pt x="0" y="280924"/>
                  </a:lnTo>
                  <a:lnTo>
                    <a:pt x="140462" y="561975"/>
                  </a:lnTo>
                  <a:lnTo>
                    <a:pt x="507238" y="561975"/>
                  </a:lnTo>
                  <a:lnTo>
                    <a:pt x="647700" y="280924"/>
                  </a:lnTo>
                  <a:lnTo>
                    <a:pt x="507238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3752850" y="1190625"/>
            <a:ext cx="1666875" cy="1438275"/>
          </a:xfrm>
          <a:custGeom>
            <a:avLst/>
            <a:gdLst/>
            <a:ahLst/>
            <a:cxnLst/>
            <a:rect l="l" t="t" r="r" b="b"/>
            <a:pathLst>
              <a:path w="1666875" h="1438275">
                <a:moveTo>
                  <a:pt x="1307338" y="0"/>
                </a:moveTo>
                <a:lnTo>
                  <a:pt x="359537" y="0"/>
                </a:lnTo>
                <a:lnTo>
                  <a:pt x="0" y="719074"/>
                </a:lnTo>
                <a:lnTo>
                  <a:pt x="359537" y="1438275"/>
                </a:lnTo>
                <a:lnTo>
                  <a:pt x="1307338" y="1438275"/>
                </a:lnTo>
                <a:lnTo>
                  <a:pt x="1666875" y="719074"/>
                </a:lnTo>
                <a:lnTo>
                  <a:pt x="1307338" y="0"/>
                </a:lnTo>
                <a:close/>
              </a:path>
            </a:pathLst>
          </a:custGeom>
          <a:solidFill>
            <a:srgbClr val="42D0A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800475" y="5229225"/>
            <a:ext cx="723900" cy="619125"/>
          </a:xfrm>
          <a:custGeom>
            <a:avLst/>
            <a:gdLst/>
            <a:ahLst/>
            <a:cxnLst/>
            <a:rect l="l" t="t" r="r" b="b"/>
            <a:pathLst>
              <a:path w="723900" h="619125">
                <a:moveTo>
                  <a:pt x="569087" y="0"/>
                </a:moveTo>
                <a:lnTo>
                  <a:pt x="154812" y="0"/>
                </a:lnTo>
                <a:lnTo>
                  <a:pt x="0" y="309625"/>
                </a:lnTo>
                <a:lnTo>
                  <a:pt x="154812" y="619125"/>
                </a:lnTo>
                <a:lnTo>
                  <a:pt x="569087" y="619125"/>
                </a:lnTo>
                <a:lnTo>
                  <a:pt x="723900" y="309625"/>
                </a:lnTo>
                <a:lnTo>
                  <a:pt x="569087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ctrTitle"/>
          </p:nvPr>
        </p:nvSpPr>
        <p:spPr>
          <a:xfrm>
            <a:off x="-828675" y="19665"/>
            <a:ext cx="9982200" cy="1001556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213735">
              <a:spcBef>
                <a:spcPts val="130"/>
              </a:spcBef>
            </a:pPr>
            <a:r>
              <a:rPr lang="en-US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Data Analysis using Excel</a:t>
            </a:r>
            <a:r>
              <a:rPr lang="en-US" b="1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/>
            </a:r>
            <a:br>
              <a:rPr lang="en-U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</a:br>
            <a:endParaRPr spc="15" dirty="0"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1</a:t>
            </a:fld>
            <a:endParaRPr spc="1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D55ADE35-C35B-07C1-F5AA-C33B3DDB802E}"/>
              </a:ext>
            </a:extLst>
          </p:cNvPr>
          <p:cNvSpPr txBox="1"/>
          <p:nvPr/>
        </p:nvSpPr>
        <p:spPr>
          <a:xfrm>
            <a:off x="2295524" y="3411052"/>
            <a:ext cx="8610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STUDENT NAME</a:t>
            </a:r>
            <a:r>
              <a:rPr lang="en-US" sz="2400" dirty="0" smtClean="0"/>
              <a:t>: GOMATHI.S </a:t>
            </a:r>
            <a:endParaRPr lang="en-US" sz="2400" dirty="0"/>
          </a:p>
          <a:p>
            <a:r>
              <a:rPr lang="en-US" sz="2400" dirty="0"/>
              <a:t>REGISTER NO</a:t>
            </a:r>
            <a:r>
              <a:rPr lang="en-US" sz="2400" dirty="0" smtClean="0"/>
              <a:t>: </a:t>
            </a:r>
            <a:r>
              <a:rPr lang="en-US" sz="2400" dirty="0" smtClean="0"/>
              <a:t>312218493</a:t>
            </a:r>
            <a:endParaRPr lang="en-US" sz="2400" dirty="0"/>
          </a:p>
          <a:p>
            <a:r>
              <a:rPr lang="en-US" sz="2400" dirty="0" smtClean="0"/>
              <a:t>DEPARTMENT: B.COM (general)</a:t>
            </a:r>
            <a:endParaRPr lang="en-US" sz="2400" dirty="0"/>
          </a:p>
          <a:p>
            <a:r>
              <a:rPr lang="en-US" sz="2400" dirty="0" smtClean="0"/>
              <a:t>COLLEGE: Government arts and science collage </a:t>
            </a:r>
          </a:p>
          <a:p>
            <a:endParaRPr lang="en-US" sz="2400" dirty="0"/>
          </a:p>
          <a:p>
            <a:r>
              <a:rPr lang="en-US" sz="2400" dirty="0"/>
              <a:t>           </a:t>
            </a:r>
            <a:endParaRPr lang="en-I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10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9775" y="291147"/>
            <a:ext cx="3303904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800" b="1" spc="15" dirty="0">
                <a:latin typeface="Trebuchet MS"/>
                <a:cs typeface="Trebuchet MS"/>
              </a:rPr>
              <a:t>M</a:t>
            </a:r>
            <a:r>
              <a:rPr sz="4800" b="1" dirty="0">
                <a:latin typeface="Trebuchet MS"/>
                <a:cs typeface="Trebuchet MS"/>
              </a:rPr>
              <a:t>O</a:t>
            </a:r>
            <a:r>
              <a:rPr sz="4800" b="1" spc="-15" dirty="0">
                <a:latin typeface="Trebuchet MS"/>
                <a:cs typeface="Trebuchet MS"/>
              </a:rPr>
              <a:t>D</a:t>
            </a:r>
            <a:r>
              <a:rPr sz="4800" b="1" spc="-35" dirty="0">
                <a:latin typeface="Trebuchet MS"/>
                <a:cs typeface="Trebuchet MS"/>
              </a:rPr>
              <a:t>E</a:t>
            </a:r>
            <a:r>
              <a:rPr sz="4800" b="1" spc="-30" dirty="0">
                <a:latin typeface="Trebuchet MS"/>
                <a:cs typeface="Trebuchet MS"/>
              </a:rPr>
              <a:t>LL</a:t>
            </a:r>
            <a:r>
              <a:rPr sz="4800" b="1" spc="-5" dirty="0">
                <a:latin typeface="Trebuchet MS"/>
                <a:cs typeface="Trebuchet MS"/>
              </a:rPr>
              <a:t>I</a:t>
            </a:r>
            <a:r>
              <a:rPr sz="4800" b="1" spc="30" dirty="0">
                <a:latin typeface="Trebuchet MS"/>
                <a:cs typeface="Trebuchet MS"/>
              </a:rPr>
              <a:t>N</a:t>
            </a:r>
            <a:r>
              <a:rPr sz="4800" b="1" spc="5" dirty="0">
                <a:latin typeface="Trebuchet MS"/>
                <a:cs typeface="Trebuchet MS"/>
              </a:rPr>
              <a:t>G</a:t>
            </a:r>
            <a:endParaRPr sz="4800" dirty="0">
              <a:latin typeface="Trebuchet MS"/>
              <a:cs typeface="Trebuchet MS"/>
            </a:endParaRPr>
          </a:p>
        </p:txBody>
      </p:sp>
      <p:sp>
        <p:nvSpPr>
          <p:cNvPr id="14" name="object 3"/>
          <p:cNvSpPr/>
          <p:nvPr/>
        </p:nvSpPr>
        <p:spPr>
          <a:xfrm>
            <a:off x="10058400" y="52514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914400" y="2438400"/>
            <a:ext cx="6086901" cy="1563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474747"/>
                </a:solidFill>
                <a:latin typeface="Franklin Gothic Medium" panose="020B0603020102020204" pitchFamily="34" charset="0"/>
              </a:rPr>
              <a:t> Excel models are </a:t>
            </a:r>
            <a:r>
              <a:rPr lang="en-US" sz="32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an effective way to forecast future events and occurrences</a:t>
            </a:r>
            <a:r>
              <a:rPr lang="en-US" dirty="0">
                <a:solidFill>
                  <a:srgbClr val="474747"/>
                </a:solidFill>
                <a:latin typeface="Google Sans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55332" y="385444"/>
            <a:ext cx="2437130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R</a:t>
            </a:r>
            <a:r>
              <a:rPr spc="-40" dirty="0"/>
              <a:t>E</a:t>
            </a:r>
            <a:r>
              <a:rPr spc="15" dirty="0"/>
              <a:t>S</a:t>
            </a:r>
            <a:r>
              <a:rPr spc="-30" dirty="0"/>
              <a:t>U</a:t>
            </a:r>
            <a:r>
              <a:rPr spc="-405" dirty="0"/>
              <a:t>L</a:t>
            </a:r>
            <a:r>
              <a:rPr dirty="0"/>
              <a:t>TS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11</a:t>
            </a:fld>
            <a:endParaRPr sz="1100">
              <a:latin typeface="Trebuchet MS"/>
              <a:cs typeface="Trebuchet MS"/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3626117"/>
              </p:ext>
            </p:extLst>
          </p:nvPr>
        </p:nvGraphicFramePr>
        <p:xfrm>
          <a:off x="1666875" y="2019300"/>
          <a:ext cx="4572000" cy="2781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A5CB5B-BDD0-5A64-1A7C-37D3C88F8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4400" y="1828800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In conclusion, </a:t>
            </a:r>
            <a:r>
              <a:rPr lang="en-US" sz="32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Microsoft Excel is a versatile tool that offers powerful data analysis and visualization capabilities, collaborative features, and automation possibilities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644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390969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spc="5" dirty="0"/>
              <a:t>PROJECT</a:t>
            </a:r>
            <a:r>
              <a:rPr sz="4250" spc="-85" dirty="0"/>
              <a:t> </a:t>
            </a:r>
            <a:r>
              <a:rPr sz="4250" spc="25" dirty="0"/>
              <a:t>TITLE</a:t>
            </a:r>
            <a:endParaRPr sz="4250"/>
          </a:p>
        </p:txBody>
      </p:sp>
      <p:grpSp>
        <p:nvGrpSpPr>
          <p:cNvPr id="18" name="object 18"/>
          <p:cNvGrpSpPr/>
          <p:nvPr/>
        </p:nvGrpSpPr>
        <p:grpSpPr>
          <a:xfrm>
            <a:off x="466725" y="6410325"/>
            <a:ext cx="3705225" cy="295275"/>
            <a:chOff x="466725" y="6410325"/>
            <a:chExt cx="3705225" cy="295275"/>
          </a:xfrm>
        </p:grpSpPr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6275" y="6467475"/>
              <a:ext cx="2143125" cy="20002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</p:grp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2</a:t>
            </a:fld>
            <a:endParaRPr spc="1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F691EEC8-E83B-8506-163B-F39E906CCC0A}"/>
              </a:ext>
            </a:extLst>
          </p:cNvPr>
          <p:cNvSpPr txBox="1"/>
          <p:nvPr/>
        </p:nvSpPr>
        <p:spPr>
          <a:xfrm>
            <a:off x="1217522" y="2123271"/>
            <a:ext cx="85932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Performance Analysis using Excel</a:t>
            </a:r>
            <a:endParaRPr lang="en-IN" sz="28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76200" y="28579"/>
            <a:ext cx="12481713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spc="20" dirty="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sz="1100" spc="10" dirty="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spc="13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50" dirty="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sz="1100" b="1" spc="10" dirty="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sz="1100" b="1" spc="-14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90" dirty="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sz="1100" b="1" spc="-35" dirty="0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362825" y="447675"/>
            <a:ext cx="361950" cy="361950"/>
          </a:xfrm>
          <a:custGeom>
            <a:avLst/>
            <a:gdLst/>
            <a:ahLst/>
            <a:cxnLst/>
            <a:rect l="l" t="t" r="r" b="b"/>
            <a:pathLst>
              <a:path w="361950" h="361950">
                <a:moveTo>
                  <a:pt x="180975" y="0"/>
                </a:moveTo>
                <a:lnTo>
                  <a:pt x="132864" y="6464"/>
                </a:lnTo>
                <a:lnTo>
                  <a:pt x="89633" y="24708"/>
                </a:lnTo>
                <a:lnTo>
                  <a:pt x="53006" y="53006"/>
                </a:lnTo>
                <a:lnTo>
                  <a:pt x="24708" y="89633"/>
                </a:lnTo>
                <a:lnTo>
                  <a:pt x="6464" y="132864"/>
                </a:lnTo>
                <a:lnTo>
                  <a:pt x="0" y="180975"/>
                </a:lnTo>
                <a:lnTo>
                  <a:pt x="6464" y="229085"/>
                </a:lnTo>
                <a:lnTo>
                  <a:pt x="24708" y="272316"/>
                </a:lnTo>
                <a:lnTo>
                  <a:pt x="53006" y="308943"/>
                </a:lnTo>
                <a:lnTo>
                  <a:pt x="89633" y="337241"/>
                </a:lnTo>
                <a:lnTo>
                  <a:pt x="132864" y="355485"/>
                </a:lnTo>
                <a:lnTo>
                  <a:pt x="180975" y="361950"/>
                </a:lnTo>
                <a:lnTo>
                  <a:pt x="229085" y="355485"/>
                </a:lnTo>
                <a:lnTo>
                  <a:pt x="272316" y="337241"/>
                </a:lnTo>
                <a:lnTo>
                  <a:pt x="308943" y="308943"/>
                </a:lnTo>
                <a:lnTo>
                  <a:pt x="337241" y="272316"/>
                </a:lnTo>
                <a:lnTo>
                  <a:pt x="355485" y="229085"/>
                </a:lnTo>
                <a:lnTo>
                  <a:pt x="361950" y="180975"/>
                </a:lnTo>
                <a:lnTo>
                  <a:pt x="355485" y="132864"/>
                </a:lnTo>
                <a:lnTo>
                  <a:pt x="337241" y="89633"/>
                </a:lnTo>
                <a:lnTo>
                  <a:pt x="308943" y="53006"/>
                </a:lnTo>
                <a:lnTo>
                  <a:pt x="272316" y="24708"/>
                </a:lnTo>
                <a:lnTo>
                  <a:pt x="229085" y="6464"/>
                </a:lnTo>
                <a:lnTo>
                  <a:pt x="180975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010900" y="5610225"/>
            <a:ext cx="647700" cy="647700"/>
          </a:xfrm>
          <a:custGeom>
            <a:avLst/>
            <a:gdLst/>
            <a:ahLst/>
            <a:cxnLst/>
            <a:rect l="l" t="t" r="r" b="b"/>
            <a:pathLst>
              <a:path w="647700" h="647700">
                <a:moveTo>
                  <a:pt x="323850" y="0"/>
                </a:moveTo>
                <a:lnTo>
                  <a:pt x="276003" y="3511"/>
                </a:lnTo>
                <a:lnTo>
                  <a:pt x="230332" y="13711"/>
                </a:lnTo>
                <a:lnTo>
                  <a:pt x="187340" y="30099"/>
                </a:lnTo>
                <a:lnTo>
                  <a:pt x="147528" y="52175"/>
                </a:lnTo>
                <a:lnTo>
                  <a:pt x="111397" y="79436"/>
                </a:lnTo>
                <a:lnTo>
                  <a:pt x="79448" y="111381"/>
                </a:lnTo>
                <a:lnTo>
                  <a:pt x="52184" y="147511"/>
                </a:lnTo>
                <a:lnTo>
                  <a:pt x="30106" y="187324"/>
                </a:lnTo>
                <a:lnTo>
                  <a:pt x="13714" y="230319"/>
                </a:lnTo>
                <a:lnTo>
                  <a:pt x="3512" y="275994"/>
                </a:lnTo>
                <a:lnTo>
                  <a:pt x="0" y="323850"/>
                </a:lnTo>
                <a:lnTo>
                  <a:pt x="3512" y="371705"/>
                </a:lnTo>
                <a:lnTo>
                  <a:pt x="13714" y="417380"/>
                </a:lnTo>
                <a:lnTo>
                  <a:pt x="30106" y="460375"/>
                </a:lnTo>
                <a:lnTo>
                  <a:pt x="52184" y="500188"/>
                </a:lnTo>
                <a:lnTo>
                  <a:pt x="79448" y="536318"/>
                </a:lnTo>
                <a:lnTo>
                  <a:pt x="111397" y="568263"/>
                </a:lnTo>
                <a:lnTo>
                  <a:pt x="147528" y="595524"/>
                </a:lnTo>
                <a:lnTo>
                  <a:pt x="187340" y="617600"/>
                </a:lnTo>
                <a:lnTo>
                  <a:pt x="230332" y="633988"/>
                </a:lnTo>
                <a:lnTo>
                  <a:pt x="276003" y="644188"/>
                </a:lnTo>
                <a:lnTo>
                  <a:pt x="323850" y="647700"/>
                </a:lnTo>
                <a:lnTo>
                  <a:pt x="371696" y="644188"/>
                </a:lnTo>
                <a:lnTo>
                  <a:pt x="417367" y="633988"/>
                </a:lnTo>
                <a:lnTo>
                  <a:pt x="460359" y="617600"/>
                </a:lnTo>
                <a:lnTo>
                  <a:pt x="500171" y="595524"/>
                </a:lnTo>
                <a:lnTo>
                  <a:pt x="536302" y="568263"/>
                </a:lnTo>
                <a:lnTo>
                  <a:pt x="568251" y="536318"/>
                </a:lnTo>
                <a:lnTo>
                  <a:pt x="595515" y="500188"/>
                </a:lnTo>
                <a:lnTo>
                  <a:pt x="617593" y="460375"/>
                </a:lnTo>
                <a:lnTo>
                  <a:pt x="633985" y="417380"/>
                </a:lnTo>
                <a:lnTo>
                  <a:pt x="644187" y="371705"/>
                </a:lnTo>
                <a:lnTo>
                  <a:pt x="647700" y="323850"/>
                </a:lnTo>
                <a:lnTo>
                  <a:pt x="644187" y="275994"/>
                </a:lnTo>
                <a:lnTo>
                  <a:pt x="633985" y="230319"/>
                </a:lnTo>
                <a:lnTo>
                  <a:pt x="617593" y="187324"/>
                </a:lnTo>
                <a:lnTo>
                  <a:pt x="595515" y="147511"/>
                </a:lnTo>
                <a:lnTo>
                  <a:pt x="568251" y="111381"/>
                </a:lnTo>
                <a:lnTo>
                  <a:pt x="536302" y="79436"/>
                </a:lnTo>
                <a:lnTo>
                  <a:pt x="500171" y="52175"/>
                </a:lnTo>
                <a:lnTo>
                  <a:pt x="460359" y="30099"/>
                </a:lnTo>
                <a:lnTo>
                  <a:pt x="417367" y="13711"/>
                </a:lnTo>
                <a:lnTo>
                  <a:pt x="371696" y="3511"/>
                </a:lnTo>
                <a:lnTo>
                  <a:pt x="323850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87050" y="6134100"/>
            <a:ext cx="247650" cy="247650"/>
          </a:xfrm>
          <a:prstGeom prst="rect">
            <a:avLst/>
          </a:prstGeom>
        </p:spPr>
      </p:pic>
      <p:grpSp>
        <p:nvGrpSpPr>
          <p:cNvPr id="18" name="object 18"/>
          <p:cNvGrpSpPr/>
          <p:nvPr/>
        </p:nvGrpSpPr>
        <p:grpSpPr>
          <a:xfrm>
            <a:off x="47625" y="3819523"/>
            <a:ext cx="4124325" cy="3009900"/>
            <a:chOff x="47625" y="3819523"/>
            <a:chExt cx="4124325" cy="3009900"/>
          </a:xfrm>
        </p:grpSpPr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7625" y="3819523"/>
              <a:ext cx="1733550" cy="3009898"/>
            </a:xfrm>
            <a:prstGeom prst="rect">
              <a:avLst/>
            </a:prstGeom>
          </p:spPr>
        </p:pic>
      </p:grp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739775" y="445388"/>
            <a:ext cx="2357120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5" dirty="0"/>
              <a:t>A</a:t>
            </a:r>
            <a:r>
              <a:rPr spc="-5" dirty="0"/>
              <a:t>G</a:t>
            </a:r>
            <a:r>
              <a:rPr spc="-35" dirty="0"/>
              <a:t>E</a:t>
            </a:r>
            <a:r>
              <a:rPr spc="15" dirty="0"/>
              <a:t>N</a:t>
            </a:r>
            <a:r>
              <a:rPr dirty="0"/>
              <a:t>DA</a:t>
            </a: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3</a:t>
            </a:fld>
            <a:endParaRPr spc="1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D0827FA3-A9D4-0FE5-45BE-664C8C920E82}"/>
              </a:ext>
            </a:extLst>
          </p:cNvPr>
          <p:cNvSpPr txBox="1"/>
          <p:nvPr/>
        </p:nvSpPr>
        <p:spPr>
          <a:xfrm>
            <a:off x="2509807" y="1041533"/>
            <a:ext cx="5029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Proposition</a:t>
            </a:r>
          </a:p>
          <a:p>
            <a:pPr algn="l">
              <a:buFont typeface="+mj-lt"/>
              <a:buAutoNum type="arabicPeriod"/>
            </a:pPr>
            <a:r>
              <a:rPr lang="en-US" sz="28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Modelling Approach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and </a:t>
            </a:r>
            <a:r>
              <a:rPr lang="en-US" sz="28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991475" y="2933700"/>
            <a:ext cx="2762250" cy="3257550"/>
            <a:chOff x="7991475" y="2933700"/>
            <a:chExt cx="2762250" cy="325755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91475" y="2933700"/>
              <a:ext cx="2762250" cy="325755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34072" y="575055"/>
            <a:ext cx="563689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727960" algn="l"/>
              </a:tabLst>
            </a:pPr>
            <a:r>
              <a:rPr sz="4250" spc="-20" dirty="0"/>
              <a:t>P</a:t>
            </a:r>
            <a:r>
              <a:rPr sz="4250" spc="15" dirty="0"/>
              <a:t>ROB</a:t>
            </a:r>
            <a:r>
              <a:rPr sz="4250" spc="55" dirty="0"/>
              <a:t>L</a:t>
            </a:r>
            <a:r>
              <a:rPr sz="4250" spc="-20" dirty="0"/>
              <a:t>E</a:t>
            </a:r>
            <a:r>
              <a:rPr sz="4250" spc="20" dirty="0"/>
              <a:t>M</a:t>
            </a:r>
            <a:r>
              <a:rPr sz="4250" dirty="0"/>
              <a:t>	</a:t>
            </a:r>
            <a:r>
              <a:rPr sz="4250" spc="10" dirty="0"/>
              <a:t>S</a:t>
            </a:r>
            <a:r>
              <a:rPr sz="4250" spc="-370" dirty="0"/>
              <a:t>T</a:t>
            </a:r>
            <a:r>
              <a:rPr sz="4250" spc="-375" dirty="0"/>
              <a:t>A</a:t>
            </a:r>
            <a:r>
              <a:rPr sz="4250" spc="15" dirty="0"/>
              <a:t>T</a:t>
            </a:r>
            <a:r>
              <a:rPr sz="4250" spc="-10" dirty="0"/>
              <a:t>E</a:t>
            </a:r>
            <a:r>
              <a:rPr sz="4250" spc="-20" dirty="0"/>
              <a:t>ME</a:t>
            </a:r>
            <a:r>
              <a:rPr sz="4250" spc="10" dirty="0"/>
              <a:t>NT</a:t>
            </a:r>
            <a:endParaRPr sz="425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4</a:t>
            </a:fld>
            <a:endParaRPr spc="10" dirty="0"/>
          </a:p>
        </p:txBody>
      </p:sp>
      <p:sp>
        <p:nvSpPr>
          <p:cNvPr id="9" name="Rectangle 8"/>
          <p:cNvSpPr/>
          <p:nvPr/>
        </p:nvSpPr>
        <p:spPr>
          <a:xfrm>
            <a:off x="1074336" y="2254032"/>
            <a:ext cx="60960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474747"/>
                </a:solidFill>
                <a:latin typeface="Arial Rounded MT Bold" panose="020F0704030504030204" pitchFamily="34" charset="0"/>
              </a:rPr>
              <a:t>To write a problem statement on employee performance, you need to </a:t>
            </a:r>
            <a:r>
              <a:rPr lang="en-US" sz="2800" dirty="0">
                <a:solidFill>
                  <a:srgbClr val="040C28"/>
                </a:solidFill>
                <a:latin typeface="Arial Rounded MT Bold" panose="020F0704030504030204" pitchFamily="34" charset="0"/>
              </a:rPr>
              <a:t>identify the specific area of performance that is problematic</a:t>
            </a:r>
            <a:r>
              <a:rPr lang="en-US" sz="2800" dirty="0">
                <a:solidFill>
                  <a:srgbClr val="474747"/>
                </a:solidFill>
                <a:latin typeface="Arial Rounded MT Bold" panose="020F0704030504030204" pitchFamily="34" charset="0"/>
              </a:rPr>
              <a:t>, such as low productivity, high absenteeism, or poor quality of work</a:t>
            </a:r>
            <a:endParaRPr lang="en-IN" sz="2800" dirty="0"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658225" y="2647950"/>
            <a:ext cx="3533775" cy="3810000"/>
            <a:chOff x="8658225" y="2647950"/>
            <a:chExt cx="3533775" cy="381000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58225" y="2647950"/>
              <a:ext cx="3533775" cy="381000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526351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642870" algn="l"/>
              </a:tabLst>
            </a:pPr>
            <a:r>
              <a:rPr sz="4250" spc="5" dirty="0"/>
              <a:t>PROJECT	</a:t>
            </a:r>
            <a:r>
              <a:rPr sz="4250" spc="-20" dirty="0"/>
              <a:t>OVERVIEW</a:t>
            </a:r>
            <a:endParaRPr sz="425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5</a:t>
            </a:fld>
            <a:endParaRPr spc="1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050B57B-77CA-84FA-9910-3F41C17BBB48}"/>
              </a:ext>
            </a:extLst>
          </p:cNvPr>
          <p:cNvSpPr txBox="1"/>
          <p:nvPr/>
        </p:nvSpPr>
        <p:spPr>
          <a:xfrm>
            <a:off x="1219200" y="2333445"/>
            <a:ext cx="792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86469" y="2482632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474747"/>
                </a:solidFill>
                <a:latin typeface="Franklin Gothic Medium" panose="020B0603020102020204" pitchFamily="34" charset="0"/>
              </a:rPr>
              <a:t>Drag the Year column in the row field, and </a:t>
            </a:r>
            <a:r>
              <a:rPr lang="en-US" sz="2800" dirty="0" err="1">
                <a:solidFill>
                  <a:srgbClr val="474747"/>
                </a:solidFill>
                <a:latin typeface="Franklin Gothic Medium" panose="020B0603020102020204" pitchFamily="34" charset="0"/>
              </a:rPr>
              <a:t>Performace</a:t>
            </a:r>
            <a:r>
              <a:rPr lang="en-US" sz="2800" dirty="0">
                <a:solidFill>
                  <a:srgbClr val="474747"/>
                </a:solidFill>
                <a:latin typeface="Franklin Gothic Medium" panose="020B0603020102020204" pitchFamily="34" charset="0"/>
              </a:rPr>
              <a:t> Score in the values field. Select the pivot table, Insert a Column Chart, and then Select any cell of the pivot table after that go to the Analyze tab in the ribbon and then Insert slice</a:t>
            </a:r>
            <a:endParaRPr lang="en-IN" sz="2800" dirty="0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9452" y="891793"/>
            <a:ext cx="501459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200" spc="25" dirty="0"/>
              <a:t>W</a:t>
            </a:r>
            <a:r>
              <a:rPr sz="3200" spc="-20" dirty="0"/>
              <a:t>H</a:t>
            </a:r>
            <a:r>
              <a:rPr sz="3200" spc="20" dirty="0"/>
              <a:t>O</a:t>
            </a:r>
            <a:r>
              <a:rPr sz="3200" spc="-235" dirty="0"/>
              <a:t> </a:t>
            </a:r>
            <a:r>
              <a:rPr sz="3200" spc="-10" dirty="0"/>
              <a:t>AR</a:t>
            </a:r>
            <a:r>
              <a:rPr sz="3200" spc="15" dirty="0"/>
              <a:t>E</a:t>
            </a:r>
            <a:r>
              <a:rPr sz="3200" spc="-35" dirty="0"/>
              <a:t> </a:t>
            </a:r>
            <a:r>
              <a:rPr sz="3200" spc="-10" dirty="0"/>
              <a:t>T</a:t>
            </a:r>
            <a:r>
              <a:rPr sz="3200" spc="-15" dirty="0"/>
              <a:t>H</a:t>
            </a:r>
            <a:r>
              <a:rPr sz="3200" spc="15" dirty="0"/>
              <a:t>E</a:t>
            </a:r>
            <a:r>
              <a:rPr sz="3200" spc="-35" dirty="0"/>
              <a:t> </a:t>
            </a:r>
            <a:r>
              <a:rPr sz="3200" spc="-20" dirty="0"/>
              <a:t>E</a:t>
            </a:r>
            <a:r>
              <a:rPr sz="3200" spc="30" dirty="0"/>
              <a:t>N</a:t>
            </a:r>
            <a:r>
              <a:rPr sz="3200" spc="15" dirty="0"/>
              <a:t>D</a:t>
            </a:r>
            <a:r>
              <a:rPr sz="3200" spc="-45" dirty="0"/>
              <a:t> </a:t>
            </a:r>
            <a:r>
              <a:rPr sz="3200" dirty="0"/>
              <a:t>U</a:t>
            </a:r>
            <a:r>
              <a:rPr sz="3200" spc="10" dirty="0"/>
              <a:t>S</a:t>
            </a:r>
            <a:r>
              <a:rPr sz="3200" spc="-25" dirty="0"/>
              <a:t>E</a:t>
            </a:r>
            <a:r>
              <a:rPr sz="3200" spc="-10" dirty="0"/>
              <a:t>R</a:t>
            </a:r>
            <a:r>
              <a:rPr sz="3200" spc="5" dirty="0"/>
              <a:t>S?</a:t>
            </a:r>
            <a:endParaRPr sz="32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3900" y="6172200"/>
            <a:ext cx="2181225" cy="485775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6</a:t>
            </a:fld>
            <a:endParaRPr spc="10" dirty="0"/>
          </a:p>
        </p:txBody>
      </p:sp>
      <p:sp>
        <p:nvSpPr>
          <p:cNvPr id="7" name="Rectangle 6"/>
          <p:cNvSpPr/>
          <p:nvPr/>
        </p:nvSpPr>
        <p:spPr>
          <a:xfrm>
            <a:off x="1143000" y="2280345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An end user is </a:t>
            </a:r>
            <a:r>
              <a:rPr lang="en-US" sz="28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a person or other entity that consumes or makes use of the goods or services produced by businesses</a:t>
            </a:r>
            <a:r>
              <a:rPr lang="en-US" sz="28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. In this way, an end user may differ from a customer—since the entity or person that buys a product or service may not be the one who actually uses it.</a:t>
            </a:r>
            <a:endParaRPr lang="en-IN" sz="2800" dirty="0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76375"/>
            <a:ext cx="2695574" cy="324802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58165" y="857885"/>
            <a:ext cx="9763125" cy="575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00" spc="10" dirty="0"/>
              <a:t>O</a:t>
            </a:r>
            <a:r>
              <a:rPr sz="3600" spc="25" dirty="0"/>
              <a:t>U</a:t>
            </a:r>
            <a:r>
              <a:rPr sz="3600" dirty="0"/>
              <a:t>R</a:t>
            </a:r>
            <a:r>
              <a:rPr sz="3600" spc="5" dirty="0"/>
              <a:t> </a:t>
            </a:r>
            <a:r>
              <a:rPr sz="3600" spc="25" dirty="0"/>
              <a:t>S</a:t>
            </a:r>
            <a:r>
              <a:rPr sz="3600" spc="10" dirty="0"/>
              <a:t>O</a:t>
            </a:r>
            <a:r>
              <a:rPr sz="3600" spc="25" dirty="0"/>
              <a:t>LU</a:t>
            </a:r>
            <a:r>
              <a:rPr sz="3600" spc="-35" dirty="0"/>
              <a:t>T</a:t>
            </a:r>
            <a:r>
              <a:rPr sz="3600" spc="-30" dirty="0"/>
              <a:t>I</a:t>
            </a:r>
            <a:r>
              <a:rPr sz="3600" spc="10" dirty="0"/>
              <a:t>O</a:t>
            </a:r>
            <a:r>
              <a:rPr sz="3600" dirty="0"/>
              <a:t>N</a:t>
            </a:r>
            <a:r>
              <a:rPr sz="3600" spc="-345" dirty="0"/>
              <a:t> </a:t>
            </a:r>
            <a:r>
              <a:rPr sz="3600" spc="-35" dirty="0"/>
              <a:t>A</a:t>
            </a:r>
            <a:r>
              <a:rPr sz="3600" spc="-5" dirty="0"/>
              <a:t>N</a:t>
            </a:r>
            <a:r>
              <a:rPr sz="3600" dirty="0"/>
              <a:t>D</a:t>
            </a:r>
            <a:r>
              <a:rPr sz="3600" spc="35" dirty="0"/>
              <a:t> </a:t>
            </a:r>
            <a:r>
              <a:rPr sz="3600" spc="-30" dirty="0"/>
              <a:t>I</a:t>
            </a:r>
            <a:r>
              <a:rPr sz="3600" spc="-35" dirty="0"/>
              <a:t>T</a:t>
            </a:r>
            <a:r>
              <a:rPr sz="3600" dirty="0"/>
              <a:t>S</a:t>
            </a:r>
            <a:r>
              <a:rPr sz="3600" spc="60" dirty="0"/>
              <a:t> </a:t>
            </a:r>
            <a:r>
              <a:rPr sz="3600" spc="-295" dirty="0"/>
              <a:t>V</a:t>
            </a:r>
            <a:r>
              <a:rPr sz="3600" spc="-35" dirty="0"/>
              <a:t>A</a:t>
            </a:r>
            <a:r>
              <a:rPr sz="3600" spc="25" dirty="0"/>
              <a:t>LU</a:t>
            </a:r>
            <a:r>
              <a:rPr sz="3600" dirty="0"/>
              <a:t>E</a:t>
            </a:r>
            <a:r>
              <a:rPr sz="3600" spc="-65" dirty="0"/>
              <a:t> </a:t>
            </a:r>
            <a:r>
              <a:rPr sz="3600" spc="-15" dirty="0"/>
              <a:t>P</a:t>
            </a:r>
            <a:r>
              <a:rPr sz="3600" spc="-30" dirty="0"/>
              <a:t>R</a:t>
            </a:r>
            <a:r>
              <a:rPr sz="3600" spc="10" dirty="0"/>
              <a:t>O</a:t>
            </a:r>
            <a:r>
              <a:rPr sz="3600" spc="-15" dirty="0"/>
              <a:t>P</a:t>
            </a:r>
            <a:r>
              <a:rPr sz="3600" spc="10" dirty="0"/>
              <a:t>O</a:t>
            </a:r>
            <a:r>
              <a:rPr sz="3600" spc="25" dirty="0"/>
              <a:t>S</a:t>
            </a:r>
            <a:r>
              <a:rPr sz="3600" spc="-30" dirty="0"/>
              <a:t>I</a:t>
            </a:r>
            <a:r>
              <a:rPr sz="3600" spc="-35" dirty="0"/>
              <a:t>T</a:t>
            </a:r>
            <a:r>
              <a:rPr sz="3600" spc="-30" dirty="0"/>
              <a:t>I</a:t>
            </a:r>
            <a:r>
              <a:rPr sz="3600" spc="10" dirty="0"/>
              <a:t>O</a:t>
            </a:r>
            <a:r>
              <a:rPr sz="3600" dirty="0"/>
              <a:t>N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7</a:t>
            </a:fld>
            <a:endParaRPr spc="10" dirty="0"/>
          </a:p>
        </p:txBody>
      </p:sp>
      <p:sp>
        <p:nvSpPr>
          <p:cNvPr id="8" name="Rectangle 7"/>
          <p:cNvSpPr/>
          <p:nvPr/>
        </p:nvSpPr>
        <p:spPr>
          <a:xfrm>
            <a:off x="3048000" y="2551837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A value proposition is a short statement that communicates why buyers should choose your products or services</a:t>
            </a:r>
            <a:r>
              <a:rPr lang="en-US" sz="24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. It's more than just a product or service description — it's the specific solution that your business provides and the promise of value that a customer can expect you to deliver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06195E-16D6-79D8-7A9F-F8EB1FE9E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Dataset Description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914400" y="1905000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1F1F1F"/>
                </a:solidFill>
                <a:latin typeface="Google Sans"/>
              </a:rPr>
              <a:t>A data set (or dataset) is </a:t>
            </a:r>
            <a:r>
              <a:rPr lang="en-US" sz="2800" dirty="0">
                <a:solidFill>
                  <a:srgbClr val="040C28"/>
                </a:solidFill>
                <a:latin typeface="Google Sans"/>
              </a:rPr>
              <a:t>a collection of data</a:t>
            </a:r>
            <a:r>
              <a:rPr lang="en-US" sz="2800" dirty="0">
                <a:solidFill>
                  <a:srgbClr val="1F1F1F"/>
                </a:solidFill>
                <a:latin typeface="Google Sans"/>
              </a:rPr>
              <a:t>. In the case of tabular data, a data set corresponds to one or more database tables, where every column of a table represents a particular variable, and each row corresponds to a given record of the data set in question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0660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spc="20" dirty="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sz="1100" spc="10" dirty="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spc="13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50" dirty="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sz="1100" b="1" spc="10" dirty="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sz="1100" b="1" spc="-14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90" dirty="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sz="1100" b="1" spc="-35" dirty="0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675" y="3381373"/>
            <a:ext cx="2466975" cy="3419475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39775" y="654938"/>
            <a:ext cx="8480425" cy="670696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spc="15" dirty="0"/>
              <a:t>THE</a:t>
            </a:r>
            <a:r>
              <a:rPr sz="4250" spc="20" dirty="0"/>
              <a:t> </a:t>
            </a:r>
            <a:r>
              <a:rPr lang="en-US" sz="4250" spc="20" dirty="0"/>
              <a:t>"</a:t>
            </a:r>
            <a:r>
              <a:rPr sz="4250" spc="10" dirty="0"/>
              <a:t>WOW</a:t>
            </a:r>
            <a:r>
              <a:rPr lang="en-US" sz="4250" spc="10" dirty="0"/>
              <a:t>"</a:t>
            </a:r>
            <a:r>
              <a:rPr sz="4250" spc="85" dirty="0"/>
              <a:t> </a:t>
            </a:r>
            <a:r>
              <a:rPr sz="4250" spc="10" dirty="0"/>
              <a:t>IN</a:t>
            </a:r>
            <a:r>
              <a:rPr sz="4250" spc="-5" dirty="0"/>
              <a:t> </a:t>
            </a:r>
            <a:r>
              <a:rPr sz="4250" spc="15" dirty="0"/>
              <a:t>OUR</a:t>
            </a:r>
            <a:r>
              <a:rPr sz="4250" spc="-10" dirty="0"/>
              <a:t> </a:t>
            </a:r>
            <a:r>
              <a:rPr sz="4250" spc="20" dirty="0"/>
              <a:t>SOLUTION</a:t>
            </a:r>
            <a:endParaRPr sz="4250" dirty="0"/>
          </a:p>
        </p:txBody>
      </p:sp>
      <p:sp>
        <p:nvSpPr>
          <p:cNvPr id="8" name="object 8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9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AD9CEB2-36E1-0550-426B-2FAF97882044}"/>
              </a:ext>
            </a:extLst>
          </p:cNvPr>
          <p:cNvSpPr txBox="1"/>
          <p:nvPr/>
        </p:nvSpPr>
        <p:spPr>
          <a:xfrm>
            <a:off x="2362200" y="2629641"/>
            <a:ext cx="85340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43200" y="2825652"/>
            <a:ext cx="6096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exceeding customer expectations by delivering exceptional experiences that leave a lasting positive impression</a:t>
            </a:r>
            <a:r>
              <a:rPr lang="en-US" dirty="0">
                <a:solidFill>
                  <a:srgbClr val="474747"/>
                </a:solidFill>
                <a:latin typeface="Google Sans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246</TotalTime>
  <Words>238</Words>
  <Application>Microsoft Office PowerPoint</Application>
  <PresentationFormat>Widescreen</PresentationFormat>
  <Paragraphs>50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Arial Rounded MT Bold</vt:lpstr>
      <vt:lpstr>Calibri</vt:lpstr>
      <vt:lpstr>Franklin Gothic Medium</vt:lpstr>
      <vt:lpstr>Google Sans</vt:lpstr>
      <vt:lpstr>Roboto</vt:lpstr>
      <vt:lpstr>Times New Roman</vt:lpstr>
      <vt:lpstr>Trebuchet MS</vt:lpstr>
      <vt:lpstr>Office Theme</vt:lpstr>
      <vt:lpstr>Employee Data Analysis using Excel  </vt:lpstr>
      <vt:lpstr>PROJECT TITLE</vt:lpstr>
      <vt:lpstr>AGENDA</vt:lpstr>
      <vt:lpstr>PROBLEM STATEMENT</vt:lpstr>
      <vt:lpstr>PROJECT OVERVIEW</vt:lpstr>
      <vt:lpstr>WHO ARE THE END USERS?</vt:lpstr>
      <vt:lpstr>OUR SOLUTION AND ITS VALUE PROPOSITION</vt:lpstr>
      <vt:lpstr>Dataset Description</vt:lpstr>
      <vt:lpstr>THE "WOW" IN OUR SOLUTION</vt:lpstr>
      <vt:lpstr>PowerPoint Presentation</vt:lpstr>
      <vt:lpstr>RESULTS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 using Convolutional Neural Network (CNN)</dc:title>
  <dc:creator>Konduru Narasimha</dc:creator>
  <cp:lastModifiedBy>Vasu</cp:lastModifiedBy>
  <cp:revision>17</cp:revision>
  <dcterms:created xsi:type="dcterms:W3CDTF">2024-03-29T15:07:22Z</dcterms:created>
  <dcterms:modified xsi:type="dcterms:W3CDTF">2024-09-01T09:55:12Z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2024-03-21T00:00:00Z</vt:filetime>
  </property>
  <property fmtid="{D5CDD505-2E9C-101B-9397-08002B2CF9AE}" pid="3" name="LastSaved">
    <vt:filetime>2024-03-29T00:00:00Z</vt:filetime>
  </property>
</Properties>
</file>